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4" r:id="rId4"/>
    <p:sldId id="276" r:id="rId5"/>
    <p:sldId id="261" r:id="rId6"/>
    <p:sldId id="262" r:id="rId7"/>
    <p:sldId id="263" r:id="rId8"/>
    <p:sldId id="277" r:id="rId9"/>
    <p:sldId id="283" r:id="rId10"/>
    <p:sldId id="266" r:id="rId11"/>
    <p:sldId id="265" r:id="rId12"/>
    <p:sldId id="271" r:id="rId13"/>
    <p:sldId id="267" r:id="rId14"/>
    <p:sldId id="287" r:id="rId15"/>
    <p:sldId id="270" r:id="rId16"/>
    <p:sldId id="272" r:id="rId17"/>
    <p:sldId id="268" r:id="rId18"/>
    <p:sldId id="269" r:id="rId19"/>
    <p:sldId id="273" r:id="rId20"/>
    <p:sldId id="274" r:id="rId21"/>
    <p:sldId id="275" r:id="rId22"/>
    <p:sldId id="281" r:id="rId23"/>
    <p:sldId id="280" r:id="rId24"/>
    <p:sldId id="285" r:id="rId25"/>
    <p:sldId id="279" r:id="rId26"/>
    <p:sldId id="278" r:id="rId27"/>
    <p:sldId id="282" r:id="rId28"/>
    <p:sldId id="284" r:id="rId29"/>
    <p:sldId id="286" r:id="rId30"/>
    <p:sldId id="288" r:id="rId31"/>
    <p:sldId id="289" r:id="rId32"/>
    <p:sldId id="290" r:id="rId33"/>
  </p:sldIdLst>
  <p:sldSz cx="9144000" cy="6858000" type="screen4x3"/>
  <p:notesSz cx="6858000" cy="9144000"/>
  <p:defaultTextStyle>
    <a:defPPr>
      <a:defRPr lang="fr-C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733" autoAdjust="0"/>
    <p:restoredTop sz="94660"/>
  </p:normalViewPr>
  <p:slideViewPr>
    <p:cSldViewPr>
      <p:cViewPr>
        <p:scale>
          <a:sx n="79" d="100"/>
          <a:sy n="79" d="100"/>
        </p:scale>
        <p:origin x="-32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FFFFFF">
            <a:shade val="8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0" y="-152400"/>
            <a:ext cx="10398265" cy="71553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9600" y="957601"/>
            <a:ext cx="7772400" cy="860425"/>
          </a:xfrm>
        </p:spPr>
        <p:txBody>
          <a:bodyPr anchor="b" anchorCtr="0"/>
          <a:lstStyle>
            <a:lvl1pPr algn="l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1676400"/>
            <a:ext cx="7753800" cy="175260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2E1659F-6099-4BD4-8CCA-4327BA40061E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90600"/>
            <a:ext cx="5111750" cy="46783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87" y="1295401"/>
            <a:ext cx="2855913" cy="4373563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2E1659F-6099-4BD4-8CCA-4327BA40061E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228600" y="762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435600" y="5934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estions 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5111750" cy="4678363"/>
          </a:xfrm>
        </p:spPr>
        <p:txBody>
          <a:bodyPr/>
          <a:lstStyle>
            <a:lvl1pPr>
              <a:defRPr sz="32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8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4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20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20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62600" y="1524000"/>
            <a:ext cx="2855913" cy="4373563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2E1659F-6099-4BD4-8CCA-4327BA40061E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0" y="457200"/>
            <a:ext cx="6858000" cy="639763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210600" y="974400"/>
            <a:ext cx="6876000" cy="457200"/>
          </a:xfrm>
        </p:spPr>
        <p:txBody>
          <a:bodyPr>
            <a:normAutofit/>
          </a:bodyPr>
          <a:lstStyle>
            <a:lvl1pPr>
              <a:buFontTx/>
              <a:buNone/>
              <a:defRPr sz="20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57199"/>
            <a:ext cx="3962400" cy="338139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43000" y="304800"/>
            <a:ext cx="6934200" cy="4267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0" y="762000"/>
            <a:ext cx="3962400" cy="804863"/>
          </a:xfrm>
        </p:spPr>
        <p:txBody>
          <a:bodyPr>
            <a:normAutofit/>
          </a:bodyPr>
          <a:lstStyle>
            <a:lvl1pPr marL="0" indent="0">
              <a:lnSpc>
                <a:spcPts val="1400"/>
              </a:lnSpc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2E1659F-6099-4BD4-8CCA-4327BA40061E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5D100009-9D0D-4F8A-B33A-8F35BD120EBD}" type="datetimeFigureOut">
              <a:rPr lang="fr-FR" smtClean="0"/>
              <a:pPr>
                <a:defRPr/>
              </a:pPr>
              <a:t>03/04/2011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2E1659F-6099-4BD4-8CCA-4327BA40061E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48600" y="503239"/>
            <a:ext cx="1219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03237"/>
            <a:ext cx="7162800" cy="62785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399"/>
            <a:ext cx="8305800" cy="4525965"/>
          </a:xfrm>
        </p:spPr>
        <p:txBody>
          <a:bodyPr/>
          <a:lstStyle>
            <a:lvl1pPr marL="173038" indent="-173038">
              <a:lnSpc>
                <a:spcPts val="2600"/>
              </a:lnSpc>
              <a:buClr>
                <a:schemeClr val="accent3">
                  <a:lumMod val="50000"/>
                </a:schemeClr>
              </a:buClr>
              <a:buFont typeface="Arial" pitchFamily="34" charset="0"/>
              <a:buChar char="•"/>
              <a:defRPr sz="2400" b="0"/>
            </a:lvl1pPr>
            <a:lvl2pPr marL="684213" indent="-227013">
              <a:lnSpc>
                <a:spcPts val="2600"/>
              </a:lnSpc>
              <a:buClr>
                <a:schemeClr val="accent3">
                  <a:lumMod val="50000"/>
                </a:schemeClr>
              </a:buClr>
              <a:defRPr sz="2000"/>
            </a:lvl2pPr>
            <a:lvl3pPr marL="1087438" indent="-173038">
              <a:lnSpc>
                <a:spcPts val="2600"/>
              </a:lnSpc>
              <a:buClr>
                <a:schemeClr val="accent3">
                  <a:lumMod val="50000"/>
                </a:schemeClr>
              </a:buClr>
              <a:defRPr sz="1800"/>
            </a:lvl3pPr>
            <a:lvl4pPr marL="1541463" indent="-169863">
              <a:lnSpc>
                <a:spcPts val="2600"/>
              </a:lnSpc>
              <a:buClr>
                <a:schemeClr val="accent3">
                  <a:lumMod val="50000"/>
                </a:schemeClr>
              </a:buClr>
              <a:defRPr sz="1600"/>
            </a:lvl4pPr>
            <a:lvl5pPr marL="2001838" indent="-173038">
              <a:lnSpc>
                <a:spcPts val="2600"/>
              </a:lnSpc>
              <a:buClr>
                <a:schemeClr val="accent3">
                  <a:lumMod val="50000"/>
                </a:schemeClr>
              </a:buCl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81000" y="6696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248400" y="6653837"/>
            <a:ext cx="28956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638075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pPr>
              <a:defRPr/>
            </a:pPr>
            <a:fld id="{A2E1659F-6099-4BD4-8CCA-4327BA40061E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</p:spPr>
        <p:txBody>
          <a:bodyPr/>
          <a:lstStyle>
            <a:lvl1pPr>
              <a:buClr>
                <a:schemeClr val="accent3">
                  <a:lumMod val="50000"/>
                </a:schemeClr>
              </a:buCl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/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2E1659F-6099-4BD4-8CCA-4327BA40061E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381000" y="31302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59400" y="6696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381000" y="17118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381000" y="24210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381000" y="37692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381000" y="44784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381000" y="52578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87178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37160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2E1659F-6099-4BD4-8CCA-4327BA40061E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295401"/>
            <a:ext cx="4038600" cy="4525964"/>
          </a:xfrm>
        </p:spPr>
        <p:txBody>
          <a:bodyPr/>
          <a:lstStyle>
            <a:lvl1pPr>
              <a:buClr>
                <a:schemeClr val="bg1">
                  <a:lumMod val="95000"/>
                </a:schemeClr>
              </a:buClr>
              <a:defRPr sz="2400"/>
            </a:lvl1pPr>
            <a:lvl2pPr>
              <a:buClr>
                <a:schemeClr val="bg1">
                  <a:lumMod val="95000"/>
                </a:schemeClr>
              </a:buClr>
              <a:defRPr sz="2000"/>
            </a:lvl2pPr>
            <a:lvl3pPr>
              <a:buClr>
                <a:schemeClr val="bg1">
                  <a:lumMod val="95000"/>
                </a:schemeClr>
              </a:buClr>
              <a:defRPr sz="2000"/>
            </a:lvl3pPr>
            <a:lvl4pPr>
              <a:buClr>
                <a:schemeClr val="bg1">
                  <a:lumMod val="95000"/>
                </a:schemeClr>
              </a:buClr>
              <a:defRPr sz="1800"/>
            </a:lvl4pPr>
            <a:lvl5pPr>
              <a:buClr>
                <a:schemeClr val="bg1">
                  <a:lumMod val="95000"/>
                </a:schemeClr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5800" y="1295401"/>
            <a:ext cx="4038600" cy="4525964"/>
          </a:xfrm>
        </p:spPr>
        <p:txBody>
          <a:bodyPr/>
          <a:lstStyle>
            <a:lvl1pPr>
              <a:buClr>
                <a:schemeClr val="bg1">
                  <a:lumMod val="95000"/>
                </a:schemeClr>
              </a:buClr>
              <a:defRPr sz="2400"/>
            </a:lvl1pPr>
            <a:lvl2pPr>
              <a:buClr>
                <a:schemeClr val="bg1">
                  <a:lumMod val="95000"/>
                </a:schemeClr>
              </a:buClr>
              <a:defRPr sz="2000"/>
            </a:lvl2pPr>
            <a:lvl3pPr>
              <a:buClr>
                <a:schemeClr val="bg1">
                  <a:lumMod val="95000"/>
                </a:schemeClr>
              </a:buClr>
              <a:defRPr sz="2000"/>
            </a:lvl3pPr>
            <a:lvl4pPr>
              <a:buClr>
                <a:schemeClr val="bg1">
                  <a:lumMod val="95000"/>
                </a:schemeClr>
              </a:buClr>
              <a:defRPr sz="1800"/>
            </a:lvl4pPr>
            <a:lvl5pPr>
              <a:buClr>
                <a:schemeClr val="bg1">
                  <a:lumMod val="95000"/>
                </a:schemeClr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4"/>
          </p:nvPr>
        </p:nvSpPr>
        <p:spPr>
          <a:xfrm>
            <a:off x="457200" y="6638075"/>
            <a:ext cx="2133600" cy="365125"/>
          </a:xfrm>
        </p:spPr>
        <p:txBody>
          <a:bodyPr/>
          <a:lstStyle/>
          <a:p>
            <a:pPr>
              <a:defRPr/>
            </a:pPr>
            <a:fld id="{A2E1659F-6099-4BD4-8CCA-4327BA40061E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59400" y="6696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2E1659F-6099-4BD4-8CCA-4327BA40061E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1"/>
            <a:ext cx="2362200" cy="152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2971800" y="1447801"/>
            <a:ext cx="5715000" cy="152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4"/>
          </p:nvPr>
        </p:nvSpPr>
        <p:spPr>
          <a:xfrm>
            <a:off x="457200" y="3048000"/>
            <a:ext cx="2362200" cy="152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5"/>
          </p:nvPr>
        </p:nvSpPr>
        <p:spPr>
          <a:xfrm>
            <a:off x="2971800" y="3048000"/>
            <a:ext cx="5715000" cy="152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59400" y="6696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2E1659F-6099-4BD4-8CCA-4327BA40061E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76200" y="3429000"/>
            <a:ext cx="27432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2857500" y="3429000"/>
            <a:ext cx="27432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14"/>
          </p:nvPr>
        </p:nvSpPr>
        <p:spPr>
          <a:xfrm>
            <a:off x="5638800" y="3429000"/>
            <a:ext cx="27432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half" idx="15"/>
          </p:nvPr>
        </p:nvSpPr>
        <p:spPr>
          <a:xfrm>
            <a:off x="76200" y="1447801"/>
            <a:ext cx="2743200" cy="1706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half" idx="16"/>
          </p:nvPr>
        </p:nvSpPr>
        <p:spPr>
          <a:xfrm>
            <a:off x="2857500" y="1447801"/>
            <a:ext cx="2743200" cy="1706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Content Placeholder 3"/>
          <p:cNvSpPr>
            <a:spLocks noGrp="1"/>
          </p:cNvSpPr>
          <p:nvPr>
            <p:ph sz="half" idx="17"/>
          </p:nvPr>
        </p:nvSpPr>
        <p:spPr>
          <a:xfrm>
            <a:off x="5638800" y="1447801"/>
            <a:ext cx="2743200" cy="1706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itle 18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59400" y="6696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" y="1447801"/>
            <a:ext cx="4040188" cy="304801"/>
          </a:xfrm>
          <a:solidFill>
            <a:schemeClr val="accent5">
              <a:lumMod val="20000"/>
              <a:lumOff val="80000"/>
              <a:alpha val="39000"/>
            </a:schemeClr>
          </a:solidFill>
        </p:spPr>
        <p:txBody>
          <a:bodyPr tIns="27432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200" y="1752601"/>
            <a:ext cx="4040188" cy="4068763"/>
          </a:xfrm>
        </p:spPr>
        <p:txBody>
          <a:bodyPr/>
          <a:lstStyle>
            <a:lvl1pPr>
              <a:lnSpc>
                <a:spcPct val="100000"/>
              </a:lnSpc>
              <a:buClr>
                <a:schemeClr val="bg1">
                  <a:lumMod val="95000"/>
                </a:schemeClr>
              </a:buClr>
              <a:defRPr sz="2000"/>
            </a:lvl1pPr>
            <a:lvl2pPr>
              <a:lnSpc>
                <a:spcPct val="100000"/>
              </a:lnSpc>
              <a:buClr>
                <a:schemeClr val="bg1">
                  <a:lumMod val="95000"/>
                </a:schemeClr>
              </a:buClr>
              <a:defRPr sz="2000"/>
            </a:lvl2pPr>
            <a:lvl3pPr>
              <a:lnSpc>
                <a:spcPct val="100000"/>
              </a:lnSpc>
              <a:buClr>
                <a:schemeClr val="bg1">
                  <a:lumMod val="95000"/>
                </a:schemeClr>
              </a:buClr>
              <a:defRPr sz="1800"/>
            </a:lvl3pPr>
            <a:lvl4pPr>
              <a:lnSpc>
                <a:spcPct val="100000"/>
              </a:lnSpc>
              <a:buClr>
                <a:schemeClr val="bg1">
                  <a:lumMod val="95000"/>
                </a:schemeClr>
              </a:buClr>
              <a:defRPr sz="1600"/>
            </a:lvl4pPr>
            <a:lvl5pPr>
              <a:lnSpc>
                <a:spcPct val="100000"/>
              </a:lnSpc>
              <a:buClr>
                <a:schemeClr val="bg1">
                  <a:lumMod val="95000"/>
                </a:schemeClr>
              </a:buCl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039" y="1752601"/>
            <a:ext cx="4041775" cy="4068763"/>
          </a:xfrm>
        </p:spPr>
        <p:txBody>
          <a:bodyPr/>
          <a:lstStyle>
            <a:lvl1pPr>
              <a:buClr>
                <a:schemeClr val="bg1">
                  <a:lumMod val="95000"/>
                </a:schemeClr>
              </a:buClr>
              <a:defRPr sz="2000"/>
            </a:lvl1pPr>
            <a:lvl2pPr>
              <a:buClr>
                <a:schemeClr val="bg1">
                  <a:lumMod val="95000"/>
                </a:schemeClr>
              </a:buClr>
              <a:defRPr sz="2000"/>
            </a:lvl2pPr>
            <a:lvl3pPr>
              <a:buClr>
                <a:schemeClr val="bg1">
                  <a:lumMod val="95000"/>
                </a:schemeClr>
              </a:buClr>
              <a:defRPr sz="1800"/>
            </a:lvl3pPr>
            <a:lvl4pPr>
              <a:buClr>
                <a:schemeClr val="bg1">
                  <a:lumMod val="95000"/>
                </a:schemeClr>
              </a:buClr>
              <a:defRPr sz="1600"/>
            </a:lvl4pPr>
            <a:lvl5pPr>
              <a:buClr>
                <a:schemeClr val="bg1">
                  <a:lumMod val="95000"/>
                </a:schemeClr>
              </a:buCl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2"/>
          </p:nvPr>
        </p:nvSpPr>
        <p:spPr>
          <a:xfrm>
            <a:off x="4494212" y="1447802"/>
            <a:ext cx="4040188" cy="304801"/>
          </a:xfrm>
          <a:solidFill>
            <a:schemeClr val="accent5">
              <a:lumMod val="20000"/>
              <a:lumOff val="80000"/>
              <a:alpha val="39000"/>
            </a:schemeClr>
          </a:solidFill>
        </p:spPr>
        <p:txBody>
          <a:bodyPr tIns="27432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2E1659F-6099-4BD4-8CCA-4327BA40061E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59400" y="6696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2E1659F-6099-4BD4-8CCA-4327BA40061E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219200" y="4572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914400" y="9744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200" y="808364"/>
            <a:ext cx="8229600" cy="50593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248400" y="6653837"/>
            <a:ext cx="28956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638075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pPr>
              <a:defRPr/>
            </a:pPr>
            <a:fld id="{A2E1659F-6099-4BD4-8CCA-4327BA40061E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  <p:sp>
        <p:nvSpPr>
          <p:cNvPr id="7" name="TextBox 6"/>
          <p:cNvSpPr txBox="1"/>
          <p:nvPr/>
        </p:nvSpPr>
        <p:spPr>
          <a:xfrm>
            <a:off x="5257800" y="2895600"/>
            <a:ext cx="1219200" cy="106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10200" y="2667000"/>
            <a:ext cx="1447800" cy="1371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xStyles>
    <p:titleStyle>
      <a:lvl1pPr algn="l" defTabSz="914400" rtl="0" eaLnBrk="1" latinLnBrk="0" hangingPunct="1">
        <a:spcBef>
          <a:spcPct val="0"/>
        </a:spcBef>
        <a:buClr>
          <a:schemeClr val="bg1">
            <a:lumMod val="95000"/>
          </a:schemeClr>
        </a:buClr>
        <a:buFont typeface="Arial" pitchFamily="34" charset="0"/>
        <a:buChar char="•"/>
        <a:defRPr sz="3600" b="1" kern="1200" baseline="0">
          <a:solidFill>
            <a:schemeClr val="bg1"/>
          </a:solidFill>
          <a:latin typeface="+mj-lt"/>
          <a:ea typeface="+mj-ea"/>
          <a:cs typeface="Segoe UI" pitchFamily="34" charset="0"/>
        </a:defRPr>
      </a:lvl1pPr>
    </p:titleStyle>
    <p:bodyStyle>
      <a:lvl1pPr marL="173038" indent="-173038" algn="l" defTabSz="914400" rtl="0" eaLnBrk="1" latinLnBrk="0" hangingPunct="1">
        <a:lnSpc>
          <a:spcPct val="100000"/>
        </a:lnSpc>
        <a:spcBef>
          <a:spcPct val="20000"/>
        </a:spcBef>
        <a:buClr>
          <a:schemeClr val="bg1">
            <a:lumMod val="95000"/>
          </a:schemeClr>
        </a:buClr>
        <a:buSzPct val="70000"/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Segoe UI" pitchFamily="34" charset="0"/>
        </a:defRPr>
      </a:lvl1pPr>
      <a:lvl2pPr marL="627063" indent="-169863" algn="l" defTabSz="914400" rtl="0" eaLnBrk="1" latinLnBrk="0" hangingPunct="1">
        <a:lnSpc>
          <a:spcPct val="100000"/>
        </a:lnSpc>
        <a:spcBef>
          <a:spcPct val="20000"/>
        </a:spcBef>
        <a:buClr>
          <a:schemeClr val="bg1">
            <a:lumMod val="95000"/>
          </a:schemeClr>
        </a:buClr>
        <a:buSzPct val="70000"/>
        <a:buFont typeface="Arial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Segoe UI" pitchFamily="34" charset="0"/>
        </a:defRPr>
      </a:lvl2pPr>
      <a:lvl3pPr marL="1030288" indent="-115888" algn="l" defTabSz="914400" rtl="0" eaLnBrk="1" latinLnBrk="0" hangingPunct="1">
        <a:lnSpc>
          <a:spcPct val="100000"/>
        </a:lnSpc>
        <a:spcBef>
          <a:spcPct val="20000"/>
        </a:spcBef>
        <a:buClr>
          <a:schemeClr val="bg1">
            <a:lumMod val="95000"/>
          </a:schemeClr>
        </a:buClr>
        <a:buSzPct val="70000"/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Segoe UI" pitchFamily="34" charset="0"/>
        </a:defRPr>
      </a:lvl3pPr>
      <a:lvl4pPr marL="1482725" indent="-111125" algn="l" defTabSz="914400" rtl="0" eaLnBrk="1" latinLnBrk="0" hangingPunct="1">
        <a:lnSpc>
          <a:spcPct val="100000"/>
        </a:lnSpc>
        <a:spcBef>
          <a:spcPct val="20000"/>
        </a:spcBef>
        <a:buClr>
          <a:schemeClr val="bg1">
            <a:lumMod val="95000"/>
          </a:schemeClr>
        </a:buClr>
        <a:buSzPct val="70000"/>
        <a:buFont typeface="Arial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Segoe UI" pitchFamily="34" charset="0"/>
        </a:defRPr>
      </a:lvl4pPr>
      <a:lvl5pPr marL="1944688" indent="-115888" algn="l" defTabSz="914400" rtl="0" eaLnBrk="1" latinLnBrk="0" hangingPunct="1">
        <a:lnSpc>
          <a:spcPct val="100000"/>
        </a:lnSpc>
        <a:spcBef>
          <a:spcPct val="20000"/>
        </a:spcBef>
        <a:buClr>
          <a:schemeClr val="bg1">
            <a:lumMod val="95000"/>
          </a:schemeClr>
        </a:buClr>
        <a:buSzPct val="70000"/>
        <a:buFont typeface="Arial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Segoe UI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1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94" t="1198" r="2854" b="526"/>
          <a:stretch/>
        </p:blipFill>
        <p:spPr bwMode="auto">
          <a:xfrm>
            <a:off x="3312695" y="2081462"/>
            <a:ext cx="2719136" cy="1973179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1">
                <a:lumMod val="60000"/>
                <a:lumOff val="40000"/>
              </a:schemeClr>
            </a:glow>
            <a:outerShdw dist="35921" dir="2700000" algn="ctr" rotWithShape="0">
              <a:schemeClr val="bg2"/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0" name="Titre 1"/>
          <p:cNvSpPr>
            <a:spLocks noGrp="1"/>
          </p:cNvSpPr>
          <p:nvPr>
            <p:ph type="ctrTitle"/>
          </p:nvPr>
        </p:nvSpPr>
        <p:spPr>
          <a:xfrm>
            <a:off x="685800" y="1066800"/>
            <a:ext cx="7772400" cy="1012825"/>
          </a:xfrm>
        </p:spPr>
        <p:txBody>
          <a:bodyPr/>
          <a:lstStyle/>
          <a:p>
            <a:pPr algn="ctr"/>
            <a:r>
              <a:rPr lang="fr-CA" sz="4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VOCABULARIO 1</a:t>
            </a:r>
          </a:p>
        </p:txBody>
      </p:sp>
      <p:sp>
        <p:nvSpPr>
          <p:cNvPr id="2051" name="Sous-titre 2"/>
          <p:cNvSpPr>
            <a:spLocks noGrp="1"/>
          </p:cNvSpPr>
          <p:nvPr>
            <p:ph type="subTitle" idx="1"/>
          </p:nvPr>
        </p:nvSpPr>
        <p:spPr>
          <a:xfrm>
            <a:off x="1371600" y="4054640"/>
            <a:ext cx="6400800" cy="669759"/>
          </a:xfrm>
        </p:spPr>
        <p:txBody>
          <a:bodyPr>
            <a:noAutofit/>
          </a:bodyPr>
          <a:lstStyle/>
          <a:p>
            <a:pPr algn="ctr"/>
            <a:r>
              <a:rPr lang="fr-CA" sz="3600" dirty="0" smtClean="0">
                <a:solidFill>
                  <a:schemeClr val="accent6">
                    <a:lumMod val="50000"/>
                  </a:schemeClr>
                </a:solidFill>
              </a:rPr>
              <a:t>Palabras </a:t>
            </a:r>
            <a:r>
              <a:rPr lang="fr-CA" sz="3600" dirty="0" smtClean="0">
                <a:solidFill>
                  <a:schemeClr val="accent6">
                    <a:lumMod val="50000"/>
                  </a:schemeClr>
                </a:solidFill>
              </a:rPr>
              <a:t>Sobre</a:t>
            </a:r>
            <a:r>
              <a:rPr lang="fr-CA" sz="36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fr-CA" sz="3600" dirty="0" err="1" smtClean="0">
                <a:solidFill>
                  <a:schemeClr val="accent6">
                    <a:lumMod val="50000"/>
                  </a:schemeClr>
                </a:solidFill>
              </a:rPr>
              <a:t>Televisión</a:t>
            </a:r>
            <a:endParaRPr lang="fr-CA" sz="36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514600"/>
            <a:ext cx="8229600" cy="990600"/>
          </a:xfrm>
        </p:spPr>
        <p:txBody>
          <a:bodyPr/>
          <a:lstStyle/>
          <a:p>
            <a:pPr algn="ctr">
              <a:buNone/>
            </a:pPr>
            <a:r>
              <a:rPr lang="en-US" sz="5400" dirty="0" err="1" smtClean="0"/>
              <a:t>Informar</a:t>
            </a:r>
            <a:endParaRPr lang="en-US" sz="5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4419600"/>
            <a:ext cx="8251200" cy="609600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/>
              <a:t>To inform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66476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81200"/>
            <a:ext cx="8229600" cy="1066800"/>
          </a:xfrm>
        </p:spPr>
        <p:txBody>
          <a:bodyPr/>
          <a:lstStyle/>
          <a:p>
            <a:pPr algn="ctr">
              <a:buNone/>
            </a:pPr>
            <a:r>
              <a:rPr lang="en-US" sz="5400" dirty="0" err="1" smtClean="0"/>
              <a:t>Estar</a:t>
            </a:r>
            <a:r>
              <a:rPr lang="en-US" sz="5400" dirty="0" smtClean="0"/>
              <a:t> Bien/Mal </a:t>
            </a:r>
            <a:r>
              <a:rPr lang="en-US" sz="5400" dirty="0" err="1" smtClean="0"/>
              <a:t>informado</a:t>
            </a:r>
            <a:endParaRPr lang="en-US" sz="5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3124200"/>
            <a:ext cx="8251200" cy="685800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/>
              <a:t>To be well/poorly informed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171083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8229600" cy="990600"/>
          </a:xfrm>
        </p:spPr>
        <p:txBody>
          <a:bodyPr/>
          <a:lstStyle/>
          <a:p>
            <a:pPr algn="ctr">
              <a:buNone/>
            </a:pPr>
            <a:r>
              <a:rPr lang="en-US" sz="5400" dirty="0" err="1" smtClean="0"/>
              <a:t>Investigar</a:t>
            </a:r>
            <a:endParaRPr lang="en-US" sz="5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5257800"/>
            <a:ext cx="8251200" cy="609600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/>
              <a:t>To research</a:t>
            </a:r>
            <a:endParaRPr lang="en-US" sz="32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938" y="2085975"/>
            <a:ext cx="4048125" cy="268605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207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8229600" cy="990600"/>
          </a:xfrm>
        </p:spPr>
        <p:txBody>
          <a:bodyPr/>
          <a:lstStyle/>
          <a:p>
            <a:pPr algn="ctr">
              <a:buNone/>
            </a:pPr>
            <a:r>
              <a:rPr lang="en-US" sz="5400" dirty="0" smtClean="0"/>
              <a:t>El </a:t>
            </a:r>
            <a:r>
              <a:rPr lang="en-US" sz="5400" dirty="0" err="1" smtClean="0"/>
              <a:t>Reportaje</a:t>
            </a:r>
            <a:endParaRPr lang="en-US" sz="5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5257800"/>
            <a:ext cx="8251200" cy="609600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/>
              <a:t>News Report</a:t>
            </a:r>
            <a:endParaRPr lang="en-US" sz="32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706642"/>
            <a:ext cx="4648200" cy="3093958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7557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600200"/>
          </a:xfrm>
        </p:spPr>
        <p:txBody>
          <a:bodyPr/>
          <a:lstStyle/>
          <a:p>
            <a:pPr algn="ctr">
              <a:buNone/>
            </a:pPr>
            <a:r>
              <a:rPr lang="en-US" sz="4800" dirty="0" smtClean="0"/>
              <a:t>La crisis </a:t>
            </a:r>
            <a:r>
              <a:rPr lang="en-US" sz="4800" dirty="0" err="1" smtClean="0"/>
              <a:t>ambiental</a:t>
            </a:r>
            <a:r>
              <a:rPr lang="en-US" sz="4800" dirty="0" smtClean="0"/>
              <a:t>/</a:t>
            </a:r>
            <a:r>
              <a:rPr lang="en-US" sz="4800" dirty="0" err="1" smtClean="0"/>
              <a:t>económical</a:t>
            </a:r>
            <a:r>
              <a:rPr lang="en-US" sz="4800" dirty="0" smtClean="0"/>
              <a:t>/political</a:t>
            </a:r>
            <a:endParaRPr lang="en-US" sz="4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5257800"/>
            <a:ext cx="8251200" cy="609600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/>
              <a:t>Environmental/economic/political </a:t>
            </a:r>
            <a:r>
              <a:rPr lang="en-US" sz="3200" dirty="0" smtClean="0"/>
              <a:t>crisis</a:t>
            </a:r>
            <a:endParaRPr lang="en-US" sz="32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133600"/>
            <a:ext cx="4019550" cy="2933185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621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8229600" cy="990600"/>
          </a:xfrm>
        </p:spPr>
        <p:txBody>
          <a:bodyPr/>
          <a:lstStyle/>
          <a:p>
            <a:pPr algn="ctr">
              <a:buNone/>
            </a:pPr>
            <a:r>
              <a:rPr lang="en-US" sz="5400" dirty="0" smtClean="0"/>
              <a:t>El/La </a:t>
            </a:r>
            <a:r>
              <a:rPr lang="en-US" sz="5400" dirty="0" err="1" smtClean="0"/>
              <a:t>Locutor</a:t>
            </a:r>
            <a:r>
              <a:rPr lang="en-US" sz="5400" dirty="0" smtClean="0"/>
              <a:t>(a)</a:t>
            </a:r>
            <a:endParaRPr lang="en-US" sz="5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5257800"/>
            <a:ext cx="8251200" cy="609600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/>
              <a:t>The Newscaster (announcer)</a:t>
            </a:r>
            <a:endParaRPr lang="en-US" sz="32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000250"/>
            <a:ext cx="3810000" cy="285750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6607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8229600" cy="990600"/>
          </a:xfrm>
        </p:spPr>
        <p:txBody>
          <a:bodyPr/>
          <a:lstStyle/>
          <a:p>
            <a:pPr algn="ctr">
              <a:buNone/>
            </a:pPr>
            <a:r>
              <a:rPr lang="en-US" sz="5400" dirty="0" smtClean="0"/>
              <a:t>El/La </a:t>
            </a:r>
            <a:r>
              <a:rPr lang="en-US" sz="5400" dirty="0" err="1" smtClean="0"/>
              <a:t>Reportero</a:t>
            </a:r>
            <a:r>
              <a:rPr lang="en-US" sz="5400" dirty="0" smtClean="0"/>
              <a:t>(a)</a:t>
            </a:r>
            <a:endParaRPr lang="en-US" sz="5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5257800"/>
            <a:ext cx="8251200" cy="609600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/>
              <a:t>Reporter</a:t>
            </a:r>
            <a:endParaRPr lang="en-US" sz="32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752600"/>
            <a:ext cx="1942604" cy="3469522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4297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676400"/>
            <a:ext cx="8229600" cy="990600"/>
          </a:xfrm>
        </p:spPr>
        <p:txBody>
          <a:bodyPr/>
          <a:lstStyle/>
          <a:p>
            <a:pPr algn="ctr">
              <a:buNone/>
            </a:pPr>
            <a:r>
              <a:rPr lang="en-US" sz="5400" dirty="0" err="1" smtClean="0"/>
              <a:t>Parcial</a:t>
            </a:r>
            <a:endParaRPr lang="en-US" sz="5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533400" y="2971800"/>
            <a:ext cx="8251200" cy="609600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/>
              <a:t>Biased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79773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667000"/>
            <a:ext cx="8229600" cy="990600"/>
          </a:xfrm>
        </p:spPr>
        <p:txBody>
          <a:bodyPr/>
          <a:lstStyle/>
          <a:p>
            <a:pPr algn="ctr">
              <a:buNone/>
            </a:pPr>
            <a:r>
              <a:rPr lang="en-US" sz="5400" dirty="0" err="1" smtClean="0"/>
              <a:t>Imparcial</a:t>
            </a:r>
            <a:endParaRPr lang="en-US" sz="5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3886200"/>
            <a:ext cx="8251200" cy="609600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/>
              <a:t>unbiased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661844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438400"/>
            <a:ext cx="8229600" cy="990600"/>
          </a:xfrm>
        </p:spPr>
        <p:txBody>
          <a:bodyPr/>
          <a:lstStyle/>
          <a:p>
            <a:pPr algn="ctr">
              <a:buNone/>
            </a:pPr>
            <a:r>
              <a:rPr lang="en-US" sz="5400" dirty="0" smtClean="0"/>
              <a:t>(</a:t>
            </a:r>
            <a:r>
              <a:rPr lang="en-US" sz="5400" dirty="0" err="1" smtClean="0"/>
              <a:t>poco</a:t>
            </a:r>
            <a:r>
              <a:rPr lang="en-US" sz="5400" dirty="0" smtClean="0"/>
              <a:t>) </a:t>
            </a:r>
            <a:r>
              <a:rPr lang="en-US" sz="5400" dirty="0" err="1" smtClean="0"/>
              <a:t>Fiable</a:t>
            </a:r>
            <a:endParaRPr lang="en-US" sz="5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3657600"/>
            <a:ext cx="8251200" cy="609600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/>
              <a:t>(un) trustworthy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149599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8229600" cy="1143000"/>
          </a:xfrm>
        </p:spPr>
        <p:txBody>
          <a:bodyPr/>
          <a:lstStyle/>
          <a:p>
            <a:pPr algn="ctr">
              <a:buNone/>
            </a:pPr>
            <a:r>
              <a:rPr lang="en-US" sz="5400" dirty="0" smtClean="0"/>
              <a:t>El Canal</a:t>
            </a:r>
            <a:endParaRPr lang="en-US" sz="5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838200" y="4648200"/>
            <a:ext cx="7717800" cy="990600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/>
              <a:t>Channel</a:t>
            </a:r>
            <a:endParaRPr lang="en-US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524000"/>
            <a:ext cx="3481388" cy="2939274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1">
                <a:lumMod val="7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8121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590800"/>
            <a:ext cx="8229600" cy="990600"/>
          </a:xfrm>
        </p:spPr>
        <p:txBody>
          <a:bodyPr/>
          <a:lstStyle/>
          <a:p>
            <a:pPr algn="ctr">
              <a:buNone/>
            </a:pPr>
            <a:r>
              <a:rPr lang="en-US" sz="5400" dirty="0" smtClean="0"/>
              <a:t>Controvertido</a:t>
            </a:r>
            <a:r>
              <a:rPr lang="en-US" sz="5400" dirty="0" smtClean="0"/>
              <a:t>(a)</a:t>
            </a:r>
            <a:endParaRPr lang="en-US" sz="5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3886200"/>
            <a:ext cx="8251200" cy="609600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/>
              <a:t>Controversial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681713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3200"/>
            <a:ext cx="8229600" cy="990600"/>
          </a:xfrm>
        </p:spPr>
        <p:txBody>
          <a:bodyPr/>
          <a:lstStyle/>
          <a:p>
            <a:pPr algn="ctr">
              <a:buNone/>
            </a:pPr>
            <a:r>
              <a:rPr lang="en-US" sz="5400" dirty="0" err="1" smtClean="0"/>
              <a:t>Detallado</a:t>
            </a:r>
            <a:r>
              <a:rPr lang="en-US" sz="5400" dirty="0" smtClean="0"/>
              <a:t>(s)</a:t>
            </a:r>
            <a:endParaRPr lang="en-US" sz="5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3810000"/>
            <a:ext cx="8251200" cy="609600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/>
              <a:t>Detailed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580756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8229600" cy="990600"/>
          </a:xfrm>
        </p:spPr>
        <p:txBody>
          <a:bodyPr/>
          <a:lstStyle/>
          <a:p>
            <a:pPr algn="ctr">
              <a:buNone/>
            </a:pPr>
            <a:r>
              <a:rPr lang="en-US" sz="5400" dirty="0" err="1" smtClean="0"/>
              <a:t>Reseñar</a:t>
            </a:r>
            <a:endParaRPr lang="en-US" sz="5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5257800"/>
            <a:ext cx="8251200" cy="609600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/>
              <a:t>To Review/Critique</a:t>
            </a:r>
            <a:endParaRPr lang="en-US" sz="3200" dirty="0"/>
          </a:p>
        </p:txBody>
      </p:sp>
      <p:pic>
        <p:nvPicPr>
          <p:cNvPr id="14338" name="Picture 2" descr="http://turnerstravels.info/wp-content/uploads/5_star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86000"/>
            <a:ext cx="8562975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5738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67000"/>
            <a:ext cx="8229600" cy="990600"/>
          </a:xfrm>
        </p:spPr>
        <p:txBody>
          <a:bodyPr/>
          <a:lstStyle/>
          <a:p>
            <a:pPr algn="ctr">
              <a:buNone/>
            </a:pPr>
            <a:r>
              <a:rPr lang="en-US" sz="5400" dirty="0" err="1" smtClean="0"/>
              <a:t>Pasar</a:t>
            </a:r>
            <a:r>
              <a:rPr lang="en-US" sz="5400" dirty="0" smtClean="0"/>
              <a:t> </a:t>
            </a:r>
            <a:r>
              <a:rPr lang="en-US" sz="5400" dirty="0" err="1" smtClean="0"/>
              <a:t>Por</a:t>
            </a:r>
            <a:r>
              <a:rPr lang="en-US" sz="5400" dirty="0" smtClean="0"/>
              <a:t> Alto</a:t>
            </a:r>
            <a:endParaRPr lang="en-US" sz="5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3886200"/>
            <a:ext cx="8251200" cy="609600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/>
              <a:t>To overlook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96296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0"/>
            <a:ext cx="8229600" cy="990600"/>
          </a:xfrm>
        </p:spPr>
        <p:txBody>
          <a:bodyPr/>
          <a:lstStyle/>
          <a:p>
            <a:pPr algn="ctr">
              <a:buNone/>
            </a:pPr>
            <a:r>
              <a:rPr lang="en-US" sz="5400" dirty="0" err="1" smtClean="0"/>
              <a:t>Tratar</a:t>
            </a:r>
            <a:r>
              <a:rPr lang="en-US" sz="5400" dirty="0" smtClean="0"/>
              <a:t> un </a:t>
            </a:r>
            <a:r>
              <a:rPr lang="en-US" sz="5400" dirty="0" err="1" smtClean="0"/>
              <a:t>tema</a:t>
            </a:r>
            <a:r>
              <a:rPr lang="en-US" sz="5400" dirty="0" smtClean="0"/>
              <a:t> a </a:t>
            </a:r>
            <a:r>
              <a:rPr lang="en-US" sz="5400" dirty="0" err="1" smtClean="0"/>
              <a:t>fondo</a:t>
            </a:r>
            <a:endParaRPr lang="en-US" sz="5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3810000"/>
            <a:ext cx="8251200" cy="609600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/>
              <a:t>To cover a topic in </a:t>
            </a:r>
            <a:r>
              <a:rPr lang="en-US" sz="3200" dirty="0" smtClean="0"/>
              <a:t>depth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493702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667000"/>
            <a:ext cx="8229600" cy="990600"/>
          </a:xfrm>
        </p:spPr>
        <p:txBody>
          <a:bodyPr/>
          <a:lstStyle/>
          <a:p>
            <a:pPr algn="ctr">
              <a:buNone/>
            </a:pPr>
            <a:r>
              <a:rPr lang="en-US" sz="5400" dirty="0" err="1" smtClean="0"/>
              <a:t>Es</a:t>
            </a:r>
            <a:r>
              <a:rPr lang="en-US" sz="5400" dirty="0" smtClean="0"/>
              <a:t> </a:t>
            </a:r>
            <a:r>
              <a:rPr lang="en-US" sz="5400" dirty="0" err="1" smtClean="0"/>
              <a:t>Evidente</a:t>
            </a:r>
            <a:r>
              <a:rPr lang="en-US" sz="5400" dirty="0" smtClean="0"/>
              <a:t> </a:t>
            </a:r>
            <a:r>
              <a:rPr lang="en-US" sz="5400" dirty="0" err="1" smtClean="0"/>
              <a:t>que.</a:t>
            </a:r>
            <a:r>
              <a:rPr lang="en-US" sz="5400" dirty="0" smtClean="0"/>
              <a:t>.</a:t>
            </a:r>
            <a:endParaRPr lang="en-US" sz="5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3886200"/>
            <a:ext cx="8251200" cy="609600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/>
              <a:t>It is evident that…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784127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667000"/>
            <a:ext cx="8229600" cy="990600"/>
          </a:xfrm>
        </p:spPr>
        <p:txBody>
          <a:bodyPr/>
          <a:lstStyle/>
          <a:p>
            <a:pPr algn="ctr">
              <a:buNone/>
            </a:pPr>
            <a:r>
              <a:rPr lang="en-US" sz="5400" dirty="0" smtClean="0"/>
              <a:t>De </a:t>
            </a:r>
            <a:r>
              <a:rPr lang="en-US" sz="5400" dirty="0" err="1" smtClean="0"/>
              <a:t>modo</a:t>
            </a:r>
            <a:r>
              <a:rPr lang="en-US" sz="5400" dirty="0" smtClean="0"/>
              <a:t>…</a:t>
            </a:r>
            <a:endParaRPr lang="en-US" sz="5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3810000"/>
            <a:ext cx="8251200" cy="609600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/>
              <a:t>In a ______ way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6991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0"/>
            <a:ext cx="8229600" cy="990600"/>
          </a:xfrm>
        </p:spPr>
        <p:txBody>
          <a:bodyPr/>
          <a:lstStyle/>
          <a:p>
            <a:pPr algn="ctr">
              <a:buNone/>
            </a:pPr>
            <a:r>
              <a:rPr lang="en-US" sz="5400" dirty="0" err="1" smtClean="0"/>
              <a:t>Inspirarle</a:t>
            </a:r>
            <a:r>
              <a:rPr lang="en-US" sz="5400" dirty="0" smtClean="0"/>
              <a:t> </a:t>
            </a:r>
            <a:r>
              <a:rPr lang="en-US" sz="5400" dirty="0" err="1" smtClean="0"/>
              <a:t>confianza</a:t>
            </a:r>
            <a:endParaRPr lang="en-US" sz="5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4038600"/>
            <a:ext cx="8251200" cy="609600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/>
              <a:t>To inspire trust in (someone)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158445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200"/>
            <a:ext cx="8229600" cy="990600"/>
          </a:xfrm>
        </p:spPr>
        <p:txBody>
          <a:bodyPr/>
          <a:lstStyle/>
          <a:p>
            <a:pPr algn="ctr">
              <a:buNone/>
            </a:pPr>
            <a:r>
              <a:rPr lang="en-US" sz="5400" dirty="0" err="1" smtClean="0"/>
              <a:t>Estar</a:t>
            </a:r>
            <a:r>
              <a:rPr lang="en-US" sz="5400" dirty="0" smtClean="0"/>
              <a:t> al </a:t>
            </a:r>
            <a:r>
              <a:rPr lang="en-US" sz="5400" dirty="0" err="1" smtClean="0"/>
              <a:t>Tanto</a:t>
            </a:r>
            <a:endParaRPr lang="en-US" sz="5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3657600"/>
            <a:ext cx="8251200" cy="609600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/>
              <a:t>To be up-to-date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953444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971800"/>
            <a:ext cx="8229600" cy="990600"/>
          </a:xfrm>
        </p:spPr>
        <p:txBody>
          <a:bodyPr/>
          <a:lstStyle/>
          <a:p>
            <a:pPr algn="ctr">
              <a:buNone/>
            </a:pPr>
            <a:r>
              <a:rPr lang="en-US" sz="4800" dirty="0" err="1" smtClean="0"/>
              <a:t>Estoy</a:t>
            </a:r>
            <a:r>
              <a:rPr lang="en-US" sz="4800" dirty="0" smtClean="0"/>
              <a:t> </a:t>
            </a:r>
            <a:r>
              <a:rPr lang="en-US" sz="4800" dirty="0" err="1"/>
              <a:t>s</a:t>
            </a:r>
            <a:r>
              <a:rPr lang="en-US" sz="4800" dirty="0" err="1" smtClean="0"/>
              <a:t>eguro</a:t>
            </a:r>
            <a:r>
              <a:rPr lang="en-US" sz="4800" dirty="0" smtClean="0"/>
              <a:t>(a) </a:t>
            </a:r>
            <a:r>
              <a:rPr lang="en-US" sz="4800" b="0" dirty="0" smtClean="0"/>
              <a:t>(de) </a:t>
            </a:r>
            <a:r>
              <a:rPr lang="en-US" sz="4800" dirty="0" err="1" smtClean="0"/>
              <a:t>que</a:t>
            </a:r>
            <a:r>
              <a:rPr lang="en-US" sz="4800" dirty="0" smtClean="0"/>
              <a:t>…</a:t>
            </a:r>
            <a:endParaRPr lang="en-US" sz="4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4114800"/>
            <a:ext cx="8251200" cy="609600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/>
              <a:t>I am positive</a:t>
            </a:r>
            <a:r>
              <a:rPr lang="en-US" sz="3200" b="1" dirty="0" smtClean="0"/>
              <a:t> </a:t>
            </a:r>
            <a:r>
              <a:rPr lang="en-US" sz="3200" dirty="0" smtClean="0"/>
              <a:t>that…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265340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219200"/>
          </a:xfrm>
        </p:spPr>
        <p:txBody>
          <a:bodyPr/>
          <a:lstStyle/>
          <a:p>
            <a:pPr algn="ctr">
              <a:buNone/>
            </a:pPr>
            <a:r>
              <a:rPr lang="en-US" sz="5400" dirty="0" smtClean="0"/>
              <a:t>El </a:t>
            </a:r>
            <a:r>
              <a:rPr lang="en-US" sz="5400" dirty="0" err="1" smtClean="0"/>
              <a:t>Concurso</a:t>
            </a:r>
            <a:endParaRPr lang="en-US" sz="5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5029200"/>
            <a:ext cx="8251200" cy="685800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/>
              <a:t>Game Show</a:t>
            </a:r>
            <a:endParaRPr lang="en-US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3650" y="2133600"/>
            <a:ext cx="4076700" cy="2590800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2">
                <a:lumMod val="7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6485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438400"/>
            <a:ext cx="8229600" cy="990600"/>
          </a:xfrm>
        </p:spPr>
        <p:txBody>
          <a:bodyPr/>
          <a:lstStyle/>
          <a:p>
            <a:pPr algn="ctr">
              <a:buNone/>
            </a:pPr>
            <a:r>
              <a:rPr lang="en-US" sz="4800" dirty="0" err="1" smtClean="0"/>
              <a:t>Estoy</a:t>
            </a:r>
            <a:r>
              <a:rPr lang="en-US" sz="4800" dirty="0" smtClean="0"/>
              <a:t> </a:t>
            </a:r>
            <a:r>
              <a:rPr lang="en-US" sz="4800" dirty="0" err="1" smtClean="0"/>
              <a:t>convencido</a:t>
            </a:r>
            <a:r>
              <a:rPr lang="en-US" sz="4800" dirty="0" smtClean="0"/>
              <a:t>(a) de </a:t>
            </a:r>
            <a:r>
              <a:rPr lang="en-US" sz="4800" dirty="0" err="1" smtClean="0"/>
              <a:t>que</a:t>
            </a:r>
            <a:r>
              <a:rPr lang="en-US" sz="4800" dirty="0" smtClean="0"/>
              <a:t>…</a:t>
            </a:r>
            <a:endParaRPr lang="en-US" sz="4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81000" y="4038600"/>
            <a:ext cx="8251200" cy="609600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/>
              <a:t>I am convinced that…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24446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438400"/>
            <a:ext cx="8229600" cy="1143000"/>
          </a:xfrm>
        </p:spPr>
        <p:txBody>
          <a:bodyPr/>
          <a:lstStyle/>
          <a:p>
            <a:pPr algn="ctr">
              <a:buNone/>
            </a:pPr>
            <a:r>
              <a:rPr lang="en-US" sz="5400" dirty="0" err="1" smtClean="0"/>
              <a:t>Considerarse</a:t>
            </a:r>
            <a:endParaRPr lang="en-US" sz="5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81000" y="4114800"/>
            <a:ext cx="8251200" cy="609600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/>
              <a:t>To consider oneself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446391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43200"/>
            <a:ext cx="8229600" cy="1143000"/>
          </a:xfrm>
        </p:spPr>
        <p:txBody>
          <a:bodyPr/>
          <a:lstStyle/>
          <a:p>
            <a:pPr algn="ctr">
              <a:buNone/>
            </a:pPr>
            <a:r>
              <a:rPr lang="en-US" sz="5400" dirty="0" err="1" smtClean="0"/>
              <a:t>Alguno</a:t>
            </a:r>
            <a:r>
              <a:rPr lang="en-US" sz="5400" dirty="0" smtClean="0"/>
              <a:t>(a) </a:t>
            </a:r>
            <a:r>
              <a:rPr lang="en-US" sz="5400" dirty="0" err="1" smtClean="0"/>
              <a:t>que</a:t>
            </a:r>
            <a:r>
              <a:rPr lang="en-US" sz="5400" dirty="0" smtClean="0"/>
              <a:t> </a:t>
            </a:r>
            <a:r>
              <a:rPr lang="en-US" sz="5400" dirty="0" err="1" smtClean="0"/>
              <a:t>otro</a:t>
            </a:r>
            <a:r>
              <a:rPr lang="en-US" sz="5400" dirty="0" smtClean="0"/>
              <a:t>(a) </a:t>
            </a:r>
            <a:r>
              <a:rPr lang="en-US" sz="5400" b="0" dirty="0" smtClean="0"/>
              <a:t>(</a:t>
            </a:r>
            <a:r>
              <a:rPr lang="en-US" sz="5400" b="0" dirty="0" err="1" smtClean="0"/>
              <a:t>cosa</a:t>
            </a:r>
            <a:r>
              <a:rPr lang="en-US" sz="5400" b="0" dirty="0" smtClean="0"/>
              <a:t>)</a:t>
            </a:r>
            <a:endParaRPr lang="en-US" sz="5400" b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81000" y="4114800"/>
            <a:ext cx="8251200" cy="609600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/>
              <a:t>The occasional (thing)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867038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8229600" cy="990600"/>
          </a:xfrm>
        </p:spPr>
        <p:txBody>
          <a:bodyPr/>
          <a:lstStyle/>
          <a:p>
            <a:pPr algn="ctr">
              <a:buNone/>
            </a:pPr>
            <a:r>
              <a:rPr lang="en-US" sz="5400" dirty="0" smtClean="0"/>
              <a:t>La </a:t>
            </a:r>
            <a:r>
              <a:rPr lang="en-US" sz="5400" dirty="0" err="1" smtClean="0"/>
              <a:t>Telenovela</a:t>
            </a:r>
            <a:endParaRPr lang="en-US" sz="5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5257800"/>
            <a:ext cx="8251200" cy="609600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/>
              <a:t>Soap Opera</a:t>
            </a:r>
            <a:endParaRPr lang="en-US" sz="3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533525"/>
            <a:ext cx="5715000" cy="37909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1663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09600"/>
            <a:ext cx="8229600" cy="1219200"/>
          </a:xfrm>
        </p:spPr>
        <p:txBody>
          <a:bodyPr/>
          <a:lstStyle/>
          <a:p>
            <a:pPr algn="ctr">
              <a:buNone/>
            </a:pPr>
            <a:r>
              <a:rPr lang="en-US" sz="5400" dirty="0" smtClean="0"/>
              <a:t>El Documental</a:t>
            </a:r>
            <a:endParaRPr lang="en-US" sz="5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533400" y="5105400"/>
            <a:ext cx="8251200" cy="685800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/>
              <a:t>Documentary</a:t>
            </a:r>
            <a:endParaRPr lang="en-US" sz="3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0"/>
          <a:stretch/>
        </p:blipFill>
        <p:spPr bwMode="auto">
          <a:xfrm>
            <a:off x="1952625" y="1676400"/>
            <a:ext cx="5146007" cy="350520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2252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229600" cy="990600"/>
          </a:xfrm>
        </p:spPr>
        <p:txBody>
          <a:bodyPr/>
          <a:lstStyle/>
          <a:p>
            <a:pPr algn="ctr">
              <a:buNone/>
            </a:pPr>
            <a:r>
              <a:rPr lang="en-US" sz="5400" dirty="0" err="1" smtClean="0"/>
              <a:t>Educativo</a:t>
            </a:r>
            <a:r>
              <a:rPr lang="en-US" sz="5400" dirty="0" smtClean="0"/>
              <a:t>(a)</a:t>
            </a:r>
            <a:endParaRPr lang="en-US" sz="5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5181600"/>
            <a:ext cx="8251200" cy="533400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/>
              <a:t>Educational</a:t>
            </a:r>
            <a:endParaRPr lang="en-US" sz="32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2285998"/>
            <a:ext cx="3265331" cy="231838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159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8229600" cy="838200"/>
          </a:xfrm>
        </p:spPr>
        <p:txBody>
          <a:bodyPr/>
          <a:lstStyle/>
          <a:p>
            <a:pPr algn="ctr">
              <a:buNone/>
            </a:pPr>
            <a:r>
              <a:rPr lang="en-US" sz="5400" dirty="0" smtClean="0"/>
              <a:t>La </a:t>
            </a:r>
            <a:r>
              <a:rPr lang="en-US" sz="5400" dirty="0" err="1" smtClean="0"/>
              <a:t>Emisora</a:t>
            </a:r>
            <a:endParaRPr lang="en-US" sz="5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5029200"/>
            <a:ext cx="8251200" cy="685800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/>
              <a:t>Radio or TV </a:t>
            </a:r>
            <a:r>
              <a:rPr lang="en-US" sz="3200" dirty="0" smtClean="0"/>
              <a:t>station</a:t>
            </a:r>
            <a:endParaRPr lang="en-US" sz="32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503947"/>
            <a:ext cx="5219700" cy="3372853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436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8229600" cy="990600"/>
          </a:xfrm>
        </p:spPr>
        <p:txBody>
          <a:bodyPr/>
          <a:lstStyle/>
          <a:p>
            <a:pPr algn="ctr">
              <a:buNone/>
            </a:pPr>
            <a:r>
              <a:rPr lang="en-US" sz="5400" dirty="0" smtClean="0"/>
              <a:t>El </a:t>
            </a:r>
            <a:r>
              <a:rPr lang="en-US" sz="5400" dirty="0" err="1" smtClean="0"/>
              <a:t>Programa</a:t>
            </a:r>
            <a:r>
              <a:rPr lang="en-US" sz="5400" dirty="0" smtClean="0"/>
              <a:t> de Radio</a:t>
            </a:r>
            <a:endParaRPr lang="en-US" sz="5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5257800"/>
            <a:ext cx="8251200" cy="609600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/>
              <a:t>Radio Show</a:t>
            </a:r>
            <a:endParaRPr lang="en-US" sz="32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752600"/>
            <a:ext cx="3810000" cy="3048000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5390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8229600" cy="990600"/>
          </a:xfrm>
        </p:spPr>
        <p:txBody>
          <a:bodyPr/>
          <a:lstStyle/>
          <a:p>
            <a:pPr algn="ctr">
              <a:buNone/>
            </a:pPr>
            <a:r>
              <a:rPr lang="en-US" sz="5400" dirty="0" smtClean="0"/>
              <a:t>Las </a:t>
            </a:r>
            <a:r>
              <a:rPr lang="en-US" sz="5400" dirty="0" err="1" smtClean="0"/>
              <a:t>Noticias</a:t>
            </a:r>
            <a:r>
              <a:rPr lang="en-US" sz="5400" dirty="0" smtClean="0"/>
              <a:t> (en </a:t>
            </a:r>
            <a:r>
              <a:rPr lang="en-US" sz="5400" dirty="0" err="1" smtClean="0"/>
              <a:t>linea</a:t>
            </a:r>
            <a:r>
              <a:rPr lang="en-US" sz="5400" dirty="0" smtClean="0"/>
              <a:t>)</a:t>
            </a:r>
            <a:endParaRPr lang="en-US" sz="5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5257800"/>
            <a:ext cx="8251200" cy="609600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/>
              <a:t>(online) News</a:t>
            </a:r>
            <a:endParaRPr lang="en-US" sz="32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4147" y="2061411"/>
            <a:ext cx="2913231" cy="219075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313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ww.PresenterMedia.com - the chalkboard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Perpetua" pitchFamily="18" charset="0"/>
            <a:ea typeface="+mj-ea"/>
            <a:cs typeface="+mj-cs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PM_the_chalkboard</Template>
  <TotalTime>190</TotalTime>
  <Words>187</Words>
  <Application>Microsoft Office PowerPoint</Application>
  <PresentationFormat>On-screen Show (4:3)</PresentationFormat>
  <Paragraphs>64</Paragraphs>
  <Slides>32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www.PresenterMedia.com - the chalkboard</vt:lpstr>
      <vt:lpstr>VOCABULARIO 1</vt:lpstr>
      <vt:lpstr>El Canal</vt:lpstr>
      <vt:lpstr>El Concurso</vt:lpstr>
      <vt:lpstr>La Telenovela</vt:lpstr>
      <vt:lpstr>El Documental</vt:lpstr>
      <vt:lpstr>Educativo(a)</vt:lpstr>
      <vt:lpstr>La Emisora</vt:lpstr>
      <vt:lpstr>El Programa de Radio</vt:lpstr>
      <vt:lpstr>Las Noticias (en linea)</vt:lpstr>
      <vt:lpstr>Informar</vt:lpstr>
      <vt:lpstr>Estar Bien/Mal informado</vt:lpstr>
      <vt:lpstr>Investigar</vt:lpstr>
      <vt:lpstr>El Reportaje</vt:lpstr>
      <vt:lpstr>La crisis ambiental/económical/political</vt:lpstr>
      <vt:lpstr>El/La Locutor(a)</vt:lpstr>
      <vt:lpstr>El/La Reportero(a)</vt:lpstr>
      <vt:lpstr>Parcial</vt:lpstr>
      <vt:lpstr>Imparcial</vt:lpstr>
      <vt:lpstr>(poco) Fiable</vt:lpstr>
      <vt:lpstr>Controvertido(a)</vt:lpstr>
      <vt:lpstr>Detallado(s)</vt:lpstr>
      <vt:lpstr>Reseñar</vt:lpstr>
      <vt:lpstr>Pasar Por Alto</vt:lpstr>
      <vt:lpstr>Tratar un tema a fondo</vt:lpstr>
      <vt:lpstr>Es Evidente que..</vt:lpstr>
      <vt:lpstr>De modo…</vt:lpstr>
      <vt:lpstr>Inspirarle confianza</vt:lpstr>
      <vt:lpstr>Estar al Tanto</vt:lpstr>
      <vt:lpstr>Estoy seguro(a) (de) que…</vt:lpstr>
      <vt:lpstr>Estoy convencido(a) de que…</vt:lpstr>
      <vt:lpstr>Considerarse</vt:lpstr>
      <vt:lpstr>Alguno(a) que otro(a) (cosa)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VOCABULARIO 1</dc:title>
  <dc:creator>Chris</dc:creator>
  <cp:lastModifiedBy>Chris</cp:lastModifiedBy>
  <cp:revision>23</cp:revision>
  <dcterms:created xsi:type="dcterms:W3CDTF">2011-04-01T03:24:26Z</dcterms:created>
  <dcterms:modified xsi:type="dcterms:W3CDTF">2011-04-04T05:33:59Z</dcterms:modified>
</cp:coreProperties>
</file>